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68" r:id="rId2"/>
    <p:sldId id="256" r:id="rId3"/>
    <p:sldId id="257" r:id="rId4"/>
    <p:sldId id="258" r:id="rId5"/>
    <p:sldId id="259" r:id="rId6"/>
    <p:sldId id="260" r:id="rId7"/>
    <p:sldId id="281" r:id="rId8"/>
    <p:sldId id="261" r:id="rId9"/>
    <p:sldId id="262" r:id="rId10"/>
    <p:sldId id="263" r:id="rId11"/>
    <p:sldId id="264" r:id="rId12"/>
    <p:sldId id="269" r:id="rId13"/>
    <p:sldId id="270" r:id="rId14"/>
    <p:sldId id="267"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4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notesMaster" Target="notesMasters/notesMaster1.xml" />
  <Relationship Id="rId29" Type="http://schemas.openxmlformats.org/officeDocument/2006/relationships/theme" Target="theme/theme1.xml" />
  <Relationship Id="rId1" Type="http://schemas.openxmlformats.org/officeDocument/2006/relationships/slideMaster" Target="slideMasters/slideMaster1.xml" />
  <Relationship Id="rId28" Type="http://schemas.openxmlformats.org/officeDocument/2006/relationships/viewProps" Target="viewProps.xml" />
  <Relationship Id="rId27" Type="http://schemas.openxmlformats.org/officeDocument/2006/relationships/presProps" Target="presProps.xml" />
  <Relationship Id="rId30" Type="http://schemas.openxmlformats.org/officeDocument/2006/relationships/tableStyles" Target="tableStyle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8FDACC-E2FE-43B7-9DF1-F9E033C859CA}" type="datetimeFigureOut">
              <a:rPr lang="en-US" smtClean="0"/>
              <a:t>3/13/2015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4B8F21-CB6D-48A1-BBF2-9E270CF16587}" type="slidenum">
              <a:rPr lang="en-US" smtClean="0"/>
              <a:t>‹#›</a:t>
            </a:fld>
            <a:endParaRPr lang="en-US"/>
          </a:p>
        </p:txBody>
      </p:sp>
    </p:spTree>
    <p:extLst>
      <p:ext uri="{BB962C8B-B14F-4D97-AF65-F5344CB8AC3E}">
        <p14:creationId xmlns:p14="http://schemas.microsoft.com/office/powerpoint/2010/main" val="2622033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672877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543674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484131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709521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22393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426703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7043410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672222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247544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857806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746053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234191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2791697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1539119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409263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5452725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446024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272366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708532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02526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660000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2282395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435157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791600740"/>
      </p:ext>
    </p:extLst>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2" Type="http://schemas.openxmlformats.org/officeDocument/2006/relationships/image" Target="../media/image4.png" />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59472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7721606" y="5947248"/>
            <a:ext cx="1583267" cy="13181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6138339" y="5947248"/>
            <a:ext cx="1583267" cy="131819"/>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4555072" y="5947248"/>
            <a:ext cx="1583267" cy="1318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2971805" y="5947248"/>
            <a:ext cx="1583267" cy="1318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1388538" y="5947248"/>
            <a:ext cx="1583267" cy="1318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194729" y="5947248"/>
            <a:ext cx="1583267" cy="1318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pic>
        <p:nvPicPr>
          <p:cNvPr id="17" name="Picture 16" descr="LDM_02_logorev-04.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42744" y="1143369"/>
            <a:ext cx="2246856" cy="3448284"/>
          </a:xfrm>
          <a:prstGeom prst="rect">
            <a:avLst/>
          </a:prstGeom>
        </p:spPr>
      </p:pic>
    </p:spTree>
    <p:extLst>
      <p:ext uri="{BB962C8B-B14F-4D97-AF65-F5344CB8AC3E}">
        <p14:creationId xmlns:p14="http://schemas.microsoft.com/office/powerpoint/2010/main" val="172371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21" name="Picture 20" descr="LDM_02_PptTemplatetexturefull-04.png"/>
          <p:cNvPicPr>
            <a:picLocks noChangeAspect="1"/>
          </p:cNvPicPr>
          <p:nvPr/>
        </p:nvPicPr>
        <p:blipFill rotWithShape="1">
          <a:blip r:embed="rId2" cstate="print">
            <a:extLst>
              <a:ext uri="{28A0092B-C50C-407E-A947-70E740481C1C}">
                <a14:useLocalDpi xmlns:a14="http://schemas.microsoft.com/office/drawing/2010/main" val="0"/>
              </a:ext>
            </a:extLst>
          </a:blip>
          <a:srcRect t="5925" b="16700"/>
          <a:stretch/>
        </p:blipFill>
        <p:spPr>
          <a:xfrm>
            <a:off x="-8965" y="0"/>
            <a:ext cx="9152966" cy="6019800"/>
          </a:xfrm>
          <a:prstGeom prst="rect">
            <a:avLst/>
          </a:prstGeom>
        </p:spPr>
      </p:pic>
      <p:sp>
        <p:nvSpPr>
          <p:cNvPr id="2" name="Title 1"/>
          <p:cNvSpPr>
            <a:spLocks noGrp="1"/>
          </p:cNvSpPr>
          <p:nvPr>
            <p:ph type="title"/>
          </p:nvPr>
        </p:nvSpPr>
        <p:spPr>
          <a:xfrm>
            <a:off x="722313" y="3462867"/>
            <a:ext cx="6999293" cy="1625601"/>
          </a:xfrm>
          <a:prstGeom prst="rect">
            <a:avLst/>
          </a:prstGeom>
        </p:spPr>
        <p:txBody>
          <a:bodyPr wrap="square" anchor="b" anchorCtr="0"/>
          <a:lstStyle>
            <a:lvl1pPr algn="l">
              <a:defRPr sz="4000" b="1" cap="all">
                <a:solidFill>
                  <a:schemeClr val="accent6"/>
                </a:solidFill>
                <a:latin typeface="Tahoma"/>
                <a:cs typeface="Tahoma"/>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5088468"/>
            <a:ext cx="6999293" cy="393700"/>
          </a:xfrm>
          <a:prstGeom prst="rect">
            <a:avLst/>
          </a:prstGeom>
        </p:spPr>
        <p:txBody>
          <a:bodyPr anchor="b"/>
          <a:lstStyle>
            <a:lvl1pPr marL="0" indent="0">
              <a:buNone/>
              <a:defRPr sz="2000">
                <a:solidFill>
                  <a:schemeClr val="tx1">
                    <a:lumMod val="60000"/>
                    <a:lumOff val="40000"/>
                  </a:schemeClr>
                </a:solidFill>
                <a:latin typeface="Tahoma"/>
                <a:cs typeface="Tahom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5" name="Rectangle 14"/>
          <p:cNvSpPr/>
          <p:nvPr/>
        </p:nvSpPr>
        <p:spPr>
          <a:xfrm>
            <a:off x="7721606" y="5947248"/>
            <a:ext cx="1583267" cy="13181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6138339" y="5947248"/>
            <a:ext cx="1583267" cy="131819"/>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4555072" y="5947248"/>
            <a:ext cx="1583267" cy="1318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2971805" y="5947248"/>
            <a:ext cx="1583267" cy="1318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1388538" y="5947248"/>
            <a:ext cx="1583267" cy="131819"/>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194729" y="5947248"/>
            <a:ext cx="1583267" cy="1318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Tree>
    <p:extLst>
      <p:ext uri="{BB962C8B-B14F-4D97-AF65-F5344CB8AC3E}">
        <p14:creationId xmlns:p14="http://schemas.microsoft.com/office/powerpoint/2010/main" val="1660964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1"/>
            <a:ext cx="6705600" cy="1126067"/>
          </a:xfrm>
          <a:prstGeom prst="rect">
            <a:avLst/>
          </a:prstGeom>
        </p:spPr>
        <p:txBody>
          <a:bodyPr anchor="ctr" anchorCtr="0"/>
          <a:lstStyle>
            <a:lvl1pPr algn="l">
              <a:defRPr sz="3000" b="1" cap="all" spc="100">
                <a:solidFill>
                  <a:schemeClr val="accent1"/>
                </a:solidFill>
                <a:latin typeface="Tahoma"/>
                <a:cs typeface="Tahoma"/>
              </a:defRPr>
            </a:lvl1pPr>
          </a:lstStyle>
          <a:p>
            <a:r>
              <a:rPr lang="en-US" smtClean="0"/>
              <a:t>Click to edit Master title style</a:t>
            </a:r>
            <a:endParaRPr lang="en-US" dirty="0"/>
          </a:p>
        </p:txBody>
      </p:sp>
      <p:pic>
        <p:nvPicPr>
          <p:cNvPr id="11" name="Picture 10" descr="LDM_LogoUpdateFinal-0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75732" y="135463"/>
            <a:ext cx="761546" cy="1168400"/>
          </a:xfrm>
          <a:prstGeom prst="rect">
            <a:avLst/>
          </a:prstGeom>
        </p:spPr>
      </p:pic>
      <p:sp>
        <p:nvSpPr>
          <p:cNvPr id="12" name="Date Placeholder 11"/>
          <p:cNvSpPr>
            <a:spLocks noGrp="1"/>
          </p:cNvSpPr>
          <p:nvPr>
            <p:ph type="dt" sz="half" idx="10"/>
          </p:nvPr>
        </p:nvSpPr>
        <p:spPr/>
        <p:txBody>
          <a:bodyPr/>
          <a:lstStyle/>
          <a:p>
            <a:fld id="{314A3ABD-C082-40D8-907D-8A992D7661A6}" type="datetimeFigureOut">
              <a:rPr lang="en-US" smtClean="0"/>
              <a:pPr/>
              <a:t>3/13/2015</a:t>
            </a:fld>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56B846A8-9F67-4D3A-8FDA-5B0DC35F5D7A}" type="slidenum">
              <a:rPr lang="en-US" smtClean="0"/>
              <a:pPr/>
              <a:t>‹#›</a:t>
            </a:fld>
            <a:endParaRPr lang="en-US" dirty="0"/>
          </a:p>
        </p:txBody>
      </p:sp>
      <p:sp>
        <p:nvSpPr>
          <p:cNvPr id="16" name="Text Placeholder 15"/>
          <p:cNvSpPr>
            <a:spLocks noGrp="1"/>
          </p:cNvSpPr>
          <p:nvPr>
            <p:ph type="body" sz="quarter" idx="13"/>
          </p:nvPr>
        </p:nvSpPr>
        <p:spPr>
          <a:xfrm>
            <a:off x="457200" y="1820864"/>
            <a:ext cx="7418388" cy="4173536"/>
          </a:xfrm>
          <a:prstGeom prst="rect">
            <a:avLst/>
          </a:prstGeom>
        </p:spPr>
        <p:txBody>
          <a:bodyPr vert="horz"/>
          <a:lstStyle>
            <a:lvl1pPr>
              <a:spcBef>
                <a:spcPts val="800"/>
              </a:spcBef>
              <a:defRPr sz="1800">
                <a:latin typeface="Tahoma"/>
                <a:cs typeface="Tahoma"/>
              </a:defRPr>
            </a:lvl1pPr>
            <a:lvl2pPr>
              <a:spcBef>
                <a:spcPts val="800"/>
              </a:spcBef>
              <a:defRPr sz="1800">
                <a:latin typeface="Tahoma"/>
                <a:cs typeface="Tahoma"/>
              </a:defRPr>
            </a:lvl2pPr>
            <a:lvl3pPr>
              <a:spcBef>
                <a:spcPts val="800"/>
              </a:spcBef>
              <a:defRPr sz="1800">
                <a:latin typeface="Tahoma"/>
                <a:cs typeface="Tahoma"/>
              </a:defRPr>
            </a:lvl3pPr>
            <a:lvl4pPr>
              <a:spcBef>
                <a:spcPts val="800"/>
              </a:spcBef>
              <a:defRPr sz="1800">
                <a:latin typeface="Tahoma"/>
                <a:cs typeface="Tahoma"/>
              </a:defRPr>
            </a:lvl4pPr>
            <a:lvl5pPr>
              <a:spcBef>
                <a:spcPts val="800"/>
              </a:spcBef>
              <a:defRPr sz="1800">
                <a:latin typeface="Tahoma"/>
                <a:cs typeface="Tahom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46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6" name="Rectangle 5"/>
          <p:cNvSpPr/>
          <p:nvPr/>
        </p:nvSpPr>
        <p:spPr>
          <a:xfrm>
            <a:off x="0" y="6487588"/>
            <a:ext cx="9144000" cy="37041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tangle 9"/>
          <p:cNvSpPr/>
          <p:nvPr/>
        </p:nvSpPr>
        <p:spPr>
          <a:xfrm>
            <a:off x="7721606" y="6432555"/>
            <a:ext cx="1583267" cy="71374"/>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6138339" y="6432555"/>
            <a:ext cx="1583267" cy="71374"/>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4555072" y="6432555"/>
            <a:ext cx="1583267" cy="7137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2971805" y="6432555"/>
            <a:ext cx="1583267" cy="7137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p:nvPr/>
        </p:nvSpPr>
        <p:spPr>
          <a:xfrm>
            <a:off x="1388538" y="6432555"/>
            <a:ext cx="1583267" cy="7137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194729" y="6432555"/>
            <a:ext cx="1583267" cy="7137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16" name="Date Placeholder 15"/>
          <p:cNvSpPr>
            <a:spLocks noGrp="1"/>
          </p:cNvSpPr>
          <p:nvPr>
            <p:ph type="dt" sz="half" idx="10"/>
          </p:nvPr>
        </p:nvSpPr>
        <p:spPr/>
        <p:txBody>
          <a:bodyPr/>
          <a:lstStyle/>
          <a:p>
            <a:fld id="{314A3ABD-C082-40D8-907D-8A992D7661A6}" type="datetimeFigureOut">
              <a:rPr lang="en-US" smtClean="0"/>
              <a:pPr/>
              <a:t>3/13/2015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18" name="Slide Number Placeholder 17"/>
          <p:cNvSpPr>
            <a:spLocks noGrp="1"/>
          </p:cNvSpPr>
          <p:nvPr>
            <p:ph type="sldNum" sz="quarter" idx="12"/>
          </p:nvPr>
        </p:nvSpPr>
        <p:spPr/>
        <p:txBody>
          <a:bodyPr/>
          <a:lstStyle/>
          <a:p>
            <a:fld id="{56B846A8-9F67-4D3A-8FDA-5B0DC35F5D7A}" type="slidenum">
              <a:rPr lang="en-US" smtClean="0"/>
              <a:pPr/>
              <a:t>‹#›</a:t>
            </a:fld>
            <a:endParaRPr lang="en-US" dirty="0"/>
          </a:p>
        </p:txBody>
      </p:sp>
      <p:sp>
        <p:nvSpPr>
          <p:cNvPr id="29" name="Text Placeholder 28"/>
          <p:cNvSpPr>
            <a:spLocks noGrp="1"/>
          </p:cNvSpPr>
          <p:nvPr>
            <p:ph type="body" sz="quarter" idx="13"/>
          </p:nvPr>
        </p:nvSpPr>
        <p:spPr>
          <a:xfrm>
            <a:off x="457200" y="1574800"/>
            <a:ext cx="8229600" cy="4470400"/>
          </a:xfrm>
          <a:prstGeom prst="rect">
            <a:avLst/>
          </a:prstGeom>
        </p:spPr>
        <p:txBody>
          <a:bodyPr vert="horz"/>
          <a:lstStyle>
            <a:lvl1pPr>
              <a:lnSpc>
                <a:spcPts val="1920"/>
              </a:lnSpc>
              <a:spcBef>
                <a:spcPts val="800"/>
              </a:spcBef>
              <a:defRPr sz="1800">
                <a:solidFill>
                  <a:schemeClr val="tx1"/>
                </a:solidFill>
                <a:latin typeface="Tahoma"/>
                <a:cs typeface="Tahoma"/>
              </a:defRPr>
            </a:lvl1pPr>
            <a:lvl2pPr>
              <a:lnSpc>
                <a:spcPts val="1920"/>
              </a:lnSpc>
              <a:spcBef>
                <a:spcPts val="800"/>
              </a:spcBef>
              <a:defRPr sz="1800">
                <a:solidFill>
                  <a:schemeClr val="tx1"/>
                </a:solidFill>
                <a:latin typeface="Tahoma"/>
                <a:cs typeface="Tahoma"/>
              </a:defRPr>
            </a:lvl2pPr>
            <a:lvl3pPr>
              <a:lnSpc>
                <a:spcPts val="1920"/>
              </a:lnSpc>
              <a:spcBef>
                <a:spcPts val="800"/>
              </a:spcBef>
              <a:defRPr sz="1800">
                <a:solidFill>
                  <a:schemeClr val="tx1"/>
                </a:solidFill>
                <a:latin typeface="Tahoma"/>
                <a:cs typeface="Tahoma"/>
              </a:defRPr>
            </a:lvl3pPr>
            <a:lvl4pPr>
              <a:lnSpc>
                <a:spcPts val="1920"/>
              </a:lnSpc>
              <a:spcBef>
                <a:spcPts val="800"/>
              </a:spcBef>
              <a:defRPr sz="1800">
                <a:solidFill>
                  <a:schemeClr val="tx1"/>
                </a:solidFill>
                <a:latin typeface="Tahoma"/>
                <a:cs typeface="Tahoma"/>
              </a:defRPr>
            </a:lvl4pPr>
            <a:lvl5pPr>
              <a:lnSpc>
                <a:spcPts val="1920"/>
              </a:lnSpc>
              <a:spcBef>
                <a:spcPts val="800"/>
              </a:spcBef>
              <a:defRPr sz="1800">
                <a:solidFill>
                  <a:schemeClr val="tx1"/>
                </a:solidFill>
                <a:latin typeface="Tahoma"/>
                <a:cs typeface="Tahom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hasCustomPrompt="1"/>
          </p:nvPr>
        </p:nvSpPr>
        <p:spPr>
          <a:xfrm>
            <a:off x="457200" y="206902"/>
            <a:ext cx="8229600" cy="1143000"/>
          </a:xfrm>
          <a:prstGeom prst="rect">
            <a:avLst/>
          </a:prstGeom>
        </p:spPr>
        <p:txBody>
          <a:bodyPr vert="horz" anchor="ctr"/>
          <a:lstStyle>
            <a:lvl1pPr algn="l">
              <a:defRPr sz="3000" b="1">
                <a:solidFill>
                  <a:schemeClr val="accent1"/>
                </a:solidFill>
                <a:latin typeface="Tahoma"/>
                <a:cs typeface="Tahoma"/>
              </a:defRPr>
            </a:lvl1pPr>
          </a:lstStyle>
          <a:p>
            <a:r>
              <a:rPr lang="en-US" dirty="0" smtClean="0"/>
              <a:t>CLICK TO EDIT MASTER TITLE STYLE</a:t>
            </a:r>
            <a:endParaRPr lang="en-US" dirty="0"/>
          </a:p>
        </p:txBody>
      </p:sp>
    </p:spTree>
    <p:extLst>
      <p:ext uri="{BB962C8B-B14F-4D97-AF65-F5344CB8AC3E}">
        <p14:creationId xmlns:p14="http://schemas.microsoft.com/office/powerpoint/2010/main" val="3203328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14A3ABD-C082-40D8-907D-8A992D7661A6}" type="datetimeFigureOut">
              <a:rPr lang="en-US" smtClean="0"/>
              <a:pPr/>
              <a:t>3/13/2015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B846A8-9F67-4D3A-8FDA-5B0DC35F5D7A}" type="slidenum">
              <a:rPr lang="en-US" smtClean="0"/>
              <a:pPr/>
              <a:t>‹#›</a:t>
            </a:fld>
            <a:endParaRPr lang="en-US" dirty="0"/>
          </a:p>
        </p:txBody>
      </p:sp>
      <p:sp>
        <p:nvSpPr>
          <p:cNvPr id="6" name="Title 1"/>
          <p:cNvSpPr>
            <a:spLocks noGrp="1"/>
          </p:cNvSpPr>
          <p:nvPr>
            <p:ph type="title"/>
          </p:nvPr>
        </p:nvSpPr>
        <p:spPr>
          <a:xfrm>
            <a:off x="457200" y="203201"/>
            <a:ext cx="6705600" cy="1126067"/>
          </a:xfrm>
          <a:prstGeom prst="rect">
            <a:avLst/>
          </a:prstGeom>
        </p:spPr>
        <p:txBody>
          <a:bodyPr anchor="ctr" anchorCtr="0"/>
          <a:lstStyle>
            <a:lvl1pPr algn="l">
              <a:defRPr sz="3000" b="1" cap="all" spc="100">
                <a:solidFill>
                  <a:schemeClr val="accent1"/>
                </a:solidFill>
                <a:latin typeface="Tahoma"/>
                <a:cs typeface="Tahoma"/>
              </a:defRPr>
            </a:lvl1pPr>
          </a:lstStyle>
          <a:p>
            <a:r>
              <a:rPr lang="en-US" smtClean="0"/>
              <a:t>Click to edit Master title style</a:t>
            </a:r>
            <a:endParaRPr lang="en-US" dirty="0"/>
          </a:p>
        </p:txBody>
      </p:sp>
      <p:sp>
        <p:nvSpPr>
          <p:cNvPr id="9" name="Text Placeholder 8"/>
          <p:cNvSpPr>
            <a:spLocks noGrp="1"/>
          </p:cNvSpPr>
          <p:nvPr>
            <p:ph type="body" sz="quarter" idx="13"/>
          </p:nvPr>
        </p:nvSpPr>
        <p:spPr>
          <a:xfrm>
            <a:off x="457200" y="1820863"/>
            <a:ext cx="8229600" cy="4084637"/>
          </a:xfrm>
          <a:prstGeom prst="rect">
            <a:avLst/>
          </a:prstGeom>
        </p:spPr>
        <p:txBody>
          <a:bodyPr vert="horz"/>
          <a:lstStyle>
            <a:lvl1pPr>
              <a:defRPr sz="1800">
                <a:latin typeface="Tahoma"/>
                <a:cs typeface="Tahoma"/>
              </a:defRPr>
            </a:lvl1pPr>
            <a:lvl2pPr>
              <a:defRPr sz="1800">
                <a:latin typeface="Tahoma"/>
                <a:cs typeface="Tahoma"/>
              </a:defRPr>
            </a:lvl2pPr>
            <a:lvl3pPr>
              <a:defRPr sz="1800">
                <a:latin typeface="Tahoma"/>
                <a:cs typeface="Tahoma"/>
              </a:defRPr>
            </a:lvl3pPr>
            <a:lvl4pPr>
              <a:defRPr sz="1800">
                <a:latin typeface="Tahoma"/>
                <a:cs typeface="Tahoma"/>
              </a:defRPr>
            </a:lvl4pPr>
            <a:lvl5pPr>
              <a:defRPr sz="1800">
                <a:latin typeface="Tahoma"/>
                <a:cs typeface="Tahom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17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4A3ABD-C082-40D8-907D-8A992D7661A6}" type="datetimeFigureOut">
              <a:rPr lang="en-US" smtClean="0"/>
              <a:pPr/>
              <a:t>3/13/2015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B846A8-9F67-4D3A-8FDA-5B0DC35F5D7A}" type="slidenum">
              <a:rPr lang="en-US" smtClean="0"/>
              <a:pPr/>
              <a:t>‹#›</a:t>
            </a:fld>
            <a:endParaRPr lang="en-US" dirty="0"/>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image" Target="../media/image1.png" />
  <Relationship Id="rId3" Type="http://schemas.openxmlformats.org/officeDocument/2006/relationships/slideLayout" Target="../slideLayouts/slideLayout3.xml" />
  <Relationship Id="rId7"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5" Type="http://schemas.openxmlformats.org/officeDocument/2006/relationships/slideLayout" Target="../slideLayouts/slideLayout5.xml" />
  <Relationship Id="rId4" Type="http://schemas.openxmlformats.org/officeDocument/2006/relationships/slideLayout" Target="../slideLayouts/slideLayout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 name="Rectangle 26"/>
          <p:cNvSpPr/>
          <p:nvPr/>
        </p:nvSpPr>
        <p:spPr>
          <a:xfrm>
            <a:off x="0" y="6487588"/>
            <a:ext cx="9144000" cy="37041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Rectangle 28"/>
          <p:cNvSpPr/>
          <p:nvPr/>
        </p:nvSpPr>
        <p:spPr>
          <a:xfrm>
            <a:off x="7721606" y="6432555"/>
            <a:ext cx="1583267" cy="71374"/>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Rectangle 29"/>
          <p:cNvSpPr/>
          <p:nvPr/>
        </p:nvSpPr>
        <p:spPr>
          <a:xfrm>
            <a:off x="6138339" y="6432555"/>
            <a:ext cx="1583267" cy="71374"/>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Rectangle 30"/>
          <p:cNvSpPr/>
          <p:nvPr/>
        </p:nvSpPr>
        <p:spPr>
          <a:xfrm>
            <a:off x="4555072" y="6432555"/>
            <a:ext cx="1583267" cy="7137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Rectangle 31"/>
          <p:cNvSpPr/>
          <p:nvPr/>
        </p:nvSpPr>
        <p:spPr>
          <a:xfrm>
            <a:off x="2971805" y="6432555"/>
            <a:ext cx="1583267" cy="71374"/>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Rectangle 32"/>
          <p:cNvSpPr/>
          <p:nvPr/>
        </p:nvSpPr>
        <p:spPr>
          <a:xfrm>
            <a:off x="1388538" y="6432555"/>
            <a:ext cx="1583267" cy="7137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Rectangle 33"/>
          <p:cNvSpPr/>
          <p:nvPr/>
        </p:nvSpPr>
        <p:spPr>
          <a:xfrm>
            <a:off x="-194729" y="6432555"/>
            <a:ext cx="1583267" cy="71374"/>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pic>
        <p:nvPicPr>
          <p:cNvPr id="45" name="Picture 44" descr="LDM_02_PptTemplateAssets-04.png"/>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6928" y="-93137"/>
            <a:ext cx="9160928" cy="1575816"/>
          </a:xfrm>
          <a:prstGeom prst="rect">
            <a:avLst/>
          </a:prstGeom>
        </p:spPr>
      </p:pic>
      <p:sp>
        <p:nvSpPr>
          <p:cNvPr id="46" name="Date Placeholder 45"/>
          <p:cNvSpPr>
            <a:spLocks noGrp="1"/>
          </p:cNvSpPr>
          <p:nvPr>
            <p:ph type="dt" sz="half" idx="2"/>
          </p:nvPr>
        </p:nvSpPr>
        <p:spPr>
          <a:xfrm>
            <a:off x="457200" y="6483355"/>
            <a:ext cx="2133600" cy="365125"/>
          </a:xfrm>
          <a:prstGeom prst="rect">
            <a:avLst/>
          </a:prstGeom>
        </p:spPr>
        <p:txBody>
          <a:bodyPr vert="horz" lIns="91440" tIns="45720" rIns="91440" bIns="45720" rtlCol="0" anchor="ctr"/>
          <a:lstStyle>
            <a:lvl1pPr algn="l">
              <a:defRPr sz="800">
                <a:solidFill>
                  <a:schemeClr val="bg2"/>
                </a:solidFill>
                <a:latin typeface="Tahoma"/>
                <a:cs typeface="Tahoma"/>
              </a:defRPr>
            </a:lvl1pPr>
          </a:lstStyle>
          <a:p>
            <a:fld id="{314A3ABD-C082-40D8-907D-8A992D7661A6}" type="datetimeFigureOut">
              <a:rPr lang="en-US" smtClean="0"/>
              <a:pPr/>
              <a:t>3/13/2015</a:t>
            </a:fld>
            <a:endParaRPr lang="en-US" dirty="0"/>
          </a:p>
        </p:txBody>
      </p:sp>
      <p:sp>
        <p:nvSpPr>
          <p:cNvPr id="47" name="Footer Placeholder 46"/>
          <p:cNvSpPr>
            <a:spLocks noGrp="1"/>
          </p:cNvSpPr>
          <p:nvPr>
            <p:ph type="ftr" sz="quarter" idx="3"/>
          </p:nvPr>
        </p:nvSpPr>
        <p:spPr>
          <a:xfrm>
            <a:off x="3124200" y="6483355"/>
            <a:ext cx="2895600" cy="365125"/>
          </a:xfrm>
          <a:prstGeom prst="rect">
            <a:avLst/>
          </a:prstGeom>
        </p:spPr>
        <p:txBody>
          <a:bodyPr vert="horz" lIns="91440" tIns="45720" rIns="91440" bIns="45720" rtlCol="0" anchor="ctr"/>
          <a:lstStyle>
            <a:lvl1pPr algn="ctr">
              <a:defRPr sz="800">
                <a:solidFill>
                  <a:schemeClr val="bg2"/>
                </a:solidFill>
                <a:latin typeface="Tahoma"/>
                <a:cs typeface="Tahoma"/>
              </a:defRPr>
            </a:lvl1pPr>
          </a:lstStyle>
          <a:p>
            <a:endParaRPr lang="en-US" dirty="0"/>
          </a:p>
        </p:txBody>
      </p:sp>
      <p:sp>
        <p:nvSpPr>
          <p:cNvPr id="48" name="Slide Number Placeholder 47"/>
          <p:cNvSpPr>
            <a:spLocks noGrp="1"/>
          </p:cNvSpPr>
          <p:nvPr>
            <p:ph type="sldNum" sz="quarter" idx="4"/>
          </p:nvPr>
        </p:nvSpPr>
        <p:spPr>
          <a:xfrm>
            <a:off x="6553200" y="6483355"/>
            <a:ext cx="2133600" cy="365125"/>
          </a:xfrm>
          <a:prstGeom prst="rect">
            <a:avLst/>
          </a:prstGeom>
        </p:spPr>
        <p:txBody>
          <a:bodyPr vert="horz" lIns="91440" tIns="45720" rIns="91440" bIns="45720" rtlCol="0" anchor="ctr"/>
          <a:lstStyle>
            <a:lvl1pPr algn="r">
              <a:defRPr sz="800">
                <a:solidFill>
                  <a:schemeClr val="bg2"/>
                </a:solidFill>
                <a:latin typeface="Tahoma"/>
                <a:cs typeface="Tahoma"/>
              </a:defRPr>
            </a:lvl1pPr>
          </a:lstStyle>
          <a:p>
            <a:fld id="{56B846A8-9F67-4D3A-8FDA-5B0DC35F5D7A}" type="slidenum">
              <a:rPr lang="en-US" smtClean="0"/>
              <a:pPr/>
              <a:t>‹#›</a:t>
            </a:fld>
            <a:endParaRPr lang="en-US" dirty="0"/>
          </a:p>
        </p:txBody>
      </p:sp>
    </p:spTree>
    <p:extLst>
      <p:ext uri="{BB962C8B-B14F-4D97-AF65-F5344CB8AC3E}">
        <p14:creationId xmlns:p14="http://schemas.microsoft.com/office/powerpoint/2010/main" val="2486672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3.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3.xml" />
</Relationships>
</file>

<file path=ppt/slides/_rels/slide12.xml.rels>&#65279;<?xml version="1.0" encoding="UTF-8" standalone="yes"?>
<Relationships xmlns="http://schemas.openxmlformats.org/package/2006/relationships">
  <Relationship Id="rId3" Type="http://schemas.openxmlformats.org/officeDocument/2006/relationships/image" Target="../media/image5.png" />
  <Relationship Id="rId2" Type="http://schemas.openxmlformats.org/officeDocument/2006/relationships/notesSlide" Target="../notesSlides/notesSlide12.xml" />
  <Relationship Id="rId1" Type="http://schemas.openxmlformats.org/officeDocument/2006/relationships/slideLayout" Target="../slideLayouts/slideLayout4.xml" />
</Relationships>
</file>

<file path=ppt/slides/_rels/slide13.xml.rels>&#65279;<?xml version="1.0" encoding="UTF-8" standalone="yes"?>
<Relationships xmlns="http://schemas.openxmlformats.org/package/2006/relationships">
  <Relationship Id="rId3" Type="http://schemas.openxmlformats.org/officeDocument/2006/relationships/image" Target="../media/image6.png" />
  <Relationship Id="rId2" Type="http://schemas.openxmlformats.org/officeDocument/2006/relationships/notesSlide" Target="../notesSlides/notesSlide13.xml" />
  <Relationship Id="rId1" Type="http://schemas.openxmlformats.org/officeDocument/2006/relationships/slideLayout" Target="../slideLayouts/slideLayout4.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3.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3.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3.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3.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3.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3.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6.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3.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3.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3.xml" />
</Relationships>
</file>

<file path=ppt/slides/_rels/slide23.xml.rels>&#65279;<?xml version="1.0" encoding="UTF-8" standalone="yes"?>
<Relationships xmlns="http://schemas.openxmlformats.org/package/2006/relationships">
  <Relationship Id="rId2" Type="http://schemas.openxmlformats.org/officeDocument/2006/relationships/notesSlide" Target="../notesSlides/notesSlide23.xml" />
  <Relationship Id="rId1" Type="http://schemas.openxmlformats.org/officeDocument/2006/relationships/slideLayout" Target="../slideLayouts/slideLayout3.xml" />
</Relationships>
</file>

<file path=ppt/slides/_rels/slide24.xml.rels>&#65279;<?xml version="1.0" encoding="UTF-8" standalone="yes"?>
<Relationships xmlns="http://schemas.openxmlformats.org/package/2006/relationships">
  <Relationship Id="rId2" Type="http://schemas.openxmlformats.org/officeDocument/2006/relationships/notesSlide" Target="../notesSlides/notesSlide24.xml" />
  <Relationship Id="rId1" Type="http://schemas.openxmlformats.org/officeDocument/2006/relationships/slideLayout" Target="../slideLayouts/slideLayout3.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3.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3.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3.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3.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3.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3.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3.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type="body" sz="quarter" idx="13"/>
          </p:nvPr>
        </p:nvSpPr>
        <p:spPr/>
        <p:txBody>
          <a:bodyPr>
            <a:normAutofit/>
          </a:bodyPr>
          <a:lstStyle/>
          <a:p>
            <a:pPr>
              <a:buNone/>
            </a:pPr>
            <a:r>
              <a:rPr lang="en-US" sz="2400" b="1" dirty="0" smtClean="0">
                <a:latin typeface="+mn-lt"/>
              </a:rPr>
              <a:t>Labor and Management</a:t>
            </a:r>
          </a:p>
          <a:p>
            <a:pPr>
              <a:buNone/>
            </a:pPr>
            <a:r>
              <a:rPr lang="en-US" sz="2400" dirty="0" smtClean="0">
                <a:latin typeface="+mn-lt"/>
              </a:rPr>
              <a:t>A landlord looking to ensure “material participation” in the operation may want to take on some of the labor and management duties.</a:t>
            </a:r>
          </a:p>
          <a:p>
            <a:r>
              <a:rPr lang="en-US" sz="2400" dirty="0" smtClean="0">
                <a:latin typeface="+mn-lt"/>
              </a:rPr>
              <a:t>Labor can be valued at the going wage of farm employees in the community.  </a:t>
            </a:r>
          </a:p>
          <a:p>
            <a:r>
              <a:rPr lang="en-US" sz="2400" dirty="0" smtClean="0">
                <a:latin typeface="+mn-lt"/>
              </a:rPr>
              <a:t>Management is valued separately and can be based on a percentage of the average capital managed (1 to 2.5%) or the rate of a professional farm manager (5 to 10% of adjusted gross receipts)</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type="body" sz="quarter" idx="13"/>
          </p:nvPr>
        </p:nvSpPr>
        <p:spPr>
          <a:xfrm>
            <a:off x="457200" y="1600200"/>
            <a:ext cx="7418388" cy="4394200"/>
          </a:xfrm>
        </p:spPr>
        <p:txBody>
          <a:bodyPr>
            <a:noAutofit/>
          </a:bodyPr>
          <a:lstStyle/>
          <a:p>
            <a:pPr>
              <a:buNone/>
            </a:pPr>
            <a:r>
              <a:rPr lang="en-US" sz="2400" b="1" dirty="0" smtClean="0">
                <a:latin typeface="+mn-lt"/>
              </a:rPr>
              <a:t>Fertilizer Costs, Application and Carryover Value</a:t>
            </a:r>
          </a:p>
          <a:p>
            <a:pPr>
              <a:buNone/>
            </a:pPr>
            <a:r>
              <a:rPr lang="en-US" sz="2400" u="sng" dirty="0" smtClean="0">
                <a:latin typeface="+mn-lt"/>
              </a:rPr>
              <a:t>Fertilizer costs:</a:t>
            </a:r>
            <a:r>
              <a:rPr lang="en-US" sz="2400" dirty="0" smtClean="0">
                <a:latin typeface="+mn-lt"/>
              </a:rPr>
              <a:t> valued at the actual cost of the fertilizer plus of the cost of application.  The tenant should be compensated for any value left over from the fertilizer which will carry over into the years after the lease terminates.  </a:t>
            </a:r>
          </a:p>
          <a:p>
            <a:pPr>
              <a:buNone/>
            </a:pPr>
            <a:r>
              <a:rPr lang="en-US" sz="2400" u="sng" dirty="0" smtClean="0">
                <a:latin typeface="+mn-lt"/>
              </a:rPr>
              <a:t>Herbicide and Insecticide Costs:</a:t>
            </a:r>
            <a:r>
              <a:rPr lang="en-US" sz="2400" dirty="0" smtClean="0">
                <a:latin typeface="+mn-lt"/>
              </a:rPr>
              <a:t> Pesticides costs are valued at the cost of the pesticide plus the cost of application.  </a:t>
            </a:r>
          </a:p>
          <a:p>
            <a:pPr>
              <a:buNone/>
            </a:pPr>
            <a:r>
              <a:rPr lang="en-US" sz="2400" u="sng" dirty="0" smtClean="0">
                <a:latin typeface="+mn-lt"/>
              </a:rPr>
              <a:t>Important note:</a:t>
            </a:r>
            <a:r>
              <a:rPr lang="en-US" sz="2400" dirty="0" smtClean="0">
                <a:latin typeface="+mn-lt"/>
              </a:rPr>
              <a:t>  Fertilizer, pesticides and irrigation practices are considered “yield increasing inputs”.  </a:t>
            </a:r>
            <a:endParaRPr lang="en-US" sz="2400" u="sng" dirty="0">
              <a:latin typeface="+mn-lt"/>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990600" y="152400"/>
            <a:ext cx="4736306" cy="6106087"/>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p:spPr>
      </p:pic>
      <p:sp>
        <p:nvSpPr>
          <p:cNvPr id="2" name="Footer Placeholder 1"/>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srcRect/>
          <a:stretch>
            <a:fillRect/>
          </a:stretch>
        </p:blipFill>
        <p:spPr bwMode="auto">
          <a:xfrm>
            <a:off x="990600" y="76200"/>
            <a:ext cx="4610122" cy="626745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p:spPr>
      </p:pic>
      <p:sp>
        <p:nvSpPr>
          <p:cNvPr id="2" name="Footer Placeholder 1"/>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TAX ASPECT TO CONSIDER	</a:t>
            </a:r>
            <a:endParaRPr lang="en-US" dirty="0">
              <a:latin typeface="+mj-lt"/>
            </a:endParaRPr>
          </a:p>
        </p:txBody>
      </p:sp>
      <p:sp>
        <p:nvSpPr>
          <p:cNvPr id="3" name="Content Placeholder 2"/>
          <p:cNvSpPr>
            <a:spLocks noGrp="1"/>
          </p:cNvSpPr>
          <p:nvPr>
            <p:ph type="body" sz="quarter" idx="13"/>
          </p:nvPr>
        </p:nvSpPr>
        <p:spPr/>
        <p:txBody>
          <a:bodyPr>
            <a:normAutofit/>
          </a:bodyPr>
          <a:lstStyle/>
          <a:p>
            <a:r>
              <a:rPr lang="en-US" sz="2400" dirty="0" smtClean="0">
                <a:latin typeface="+mn-lt"/>
              </a:rPr>
              <a:t>Self Employment and Social Security</a:t>
            </a:r>
          </a:p>
          <a:p>
            <a:pPr lvl="1">
              <a:buFont typeface="Wingdings" pitchFamily="2" charset="2"/>
              <a:buChar char="§"/>
            </a:pPr>
            <a:r>
              <a:rPr lang="en-US" sz="2400" dirty="0" smtClean="0">
                <a:latin typeface="+mn-lt"/>
              </a:rPr>
              <a:t>Generally rental income  from a crop share agreement is not considered self employment income unless the landlord materially participates in the farming operation.  </a:t>
            </a:r>
          </a:p>
          <a:p>
            <a:pPr lvl="1">
              <a:buFont typeface="Wingdings" pitchFamily="2" charset="2"/>
              <a:buChar char="§"/>
            </a:pPr>
            <a:r>
              <a:rPr lang="en-US" sz="2400" dirty="0" smtClean="0">
                <a:latin typeface="+mn-lt"/>
              </a:rPr>
              <a:t>A material participation lease (1) provides for material participation in the production or management of the operation and (2) the landlord actually materially participates in the operation.</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sz="2400" dirty="0" smtClean="0">
                <a:latin typeface="+mn-lt"/>
              </a:rPr>
              <a:t>Tax Deductions</a:t>
            </a:r>
          </a:p>
          <a:p>
            <a:pPr lvl="1">
              <a:buFont typeface="Wingdings" pitchFamily="2" charset="2"/>
              <a:buChar char="§"/>
            </a:pPr>
            <a:r>
              <a:rPr lang="en-US" sz="2400" dirty="0" smtClean="0">
                <a:latin typeface="+mn-lt"/>
              </a:rPr>
              <a:t>Landlords may exclude crop share rental income if the landlord meets the requirements of specific USDA cost sharing programs.  </a:t>
            </a:r>
          </a:p>
          <a:p>
            <a:pPr lvl="1">
              <a:buFont typeface="Wingdings" pitchFamily="2" charset="2"/>
              <a:buChar char="§"/>
            </a:pPr>
            <a:r>
              <a:rPr lang="en-US" sz="2400" dirty="0" smtClean="0">
                <a:latin typeface="+mn-lt"/>
              </a:rPr>
              <a:t>Soil and water conservation and fertilizer and lime expenses may be deductible.  </a:t>
            </a:r>
          </a:p>
          <a:p>
            <a:pPr lvl="1">
              <a:buFont typeface="Wingdings" pitchFamily="2" charset="2"/>
              <a:buChar char="§"/>
            </a:pPr>
            <a:r>
              <a:rPr lang="en-US" sz="2400" dirty="0" smtClean="0">
                <a:latin typeface="+mn-lt"/>
              </a:rPr>
              <a:t>Business interest incurred in a farming operation is deductible if the landlord materially participates in the farming operation.</a:t>
            </a:r>
          </a:p>
          <a:p>
            <a:endParaRPr lang="en-US" dirty="0"/>
          </a:p>
        </p:txBody>
      </p:sp>
      <p:sp>
        <p:nvSpPr>
          <p:cNvPr id="2" name="Footer Placeholder 1"/>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3"/>
          </p:nvPr>
        </p:nvSpPr>
        <p:spPr/>
        <p:txBody>
          <a:bodyPr/>
          <a:lstStyle/>
          <a:p>
            <a:r>
              <a:rPr lang="en-US" sz="2400" dirty="0" smtClean="0">
                <a:latin typeface="+mn-lt"/>
              </a:rPr>
              <a:t>Additional Tax Incentives</a:t>
            </a:r>
          </a:p>
          <a:p>
            <a:pPr lvl="1">
              <a:buFont typeface="Wingdings" pitchFamily="2" charset="2"/>
              <a:buChar char="§"/>
            </a:pPr>
            <a:r>
              <a:rPr lang="en-US" sz="2400" dirty="0" smtClean="0">
                <a:latin typeface="+mn-lt"/>
              </a:rPr>
              <a:t>Beginning Farmer Tax Credit program allows landlords to earn tax credits for leasing their land to beginning farmers.  </a:t>
            </a:r>
          </a:p>
          <a:p>
            <a:pPr lvl="1">
              <a:buFont typeface="Wingdings" pitchFamily="2" charset="2"/>
              <a:buChar char="§"/>
            </a:pPr>
            <a:r>
              <a:rPr lang="en-US" sz="2400" dirty="0" smtClean="0">
                <a:latin typeface="+mn-lt"/>
              </a:rPr>
              <a:t>Maximum credit is $50,000 and includes a 17% tax credit if the lease duration is between two to five years.</a:t>
            </a:r>
          </a:p>
          <a:p>
            <a:pPr lvl="1">
              <a:buFont typeface="Wingdings" pitchFamily="2" charset="2"/>
              <a:buChar char="§"/>
            </a:pPr>
            <a:r>
              <a:rPr lang="en-US" sz="2400" dirty="0" smtClean="0">
                <a:latin typeface="+mn-lt"/>
              </a:rPr>
              <a:t>Tenant must be over 18 years old and have a net worth less than $343,000.</a:t>
            </a:r>
          </a:p>
          <a:p>
            <a:pPr>
              <a:buNone/>
            </a:pPr>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Tenant/Landowner share ratio	</a:t>
            </a:r>
            <a:endParaRPr lang="en-US" dirty="0">
              <a:latin typeface="+mj-lt"/>
            </a:endParaRPr>
          </a:p>
        </p:txBody>
      </p:sp>
      <p:sp>
        <p:nvSpPr>
          <p:cNvPr id="3" name="Text Placeholder 2"/>
          <p:cNvSpPr>
            <a:spLocks noGrp="1"/>
          </p:cNvSpPr>
          <p:nvPr>
            <p:ph type="body" sz="quarter" idx="13"/>
          </p:nvPr>
        </p:nvSpPr>
        <p:spPr/>
        <p:txBody>
          <a:bodyPr/>
          <a:lstStyle/>
          <a:p>
            <a:pPr>
              <a:buNone/>
            </a:pPr>
            <a:r>
              <a:rPr lang="en-US" sz="2400" dirty="0" smtClean="0">
                <a:latin typeface="+mn-lt"/>
              </a:rPr>
              <a:t>Most common are 50/50, 60/40 and 2/3-1/2 ratios.  </a:t>
            </a:r>
          </a:p>
          <a:p>
            <a:pPr>
              <a:buNone/>
            </a:pPr>
            <a:endParaRPr lang="en-US" sz="2400" dirty="0" smtClean="0">
              <a:latin typeface="+mn-lt"/>
            </a:endParaRPr>
          </a:p>
          <a:p>
            <a:pPr>
              <a:buNone/>
            </a:pPr>
            <a:r>
              <a:rPr lang="en-US" sz="2400" dirty="0" smtClean="0">
                <a:latin typeface="+mn-lt"/>
              </a:rPr>
              <a:t>Equitable share ratio should mirror the ratio of each party’s inputs.</a:t>
            </a:r>
            <a:endParaRPr lang="en-US" sz="2400" dirty="0">
              <a:latin typeface="+mn-lt"/>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Splitting Crop and Government Payments</a:t>
            </a:r>
            <a:endParaRPr lang="en-US" dirty="0">
              <a:latin typeface="+mj-lt"/>
            </a:endParaRPr>
          </a:p>
        </p:txBody>
      </p:sp>
      <p:sp>
        <p:nvSpPr>
          <p:cNvPr id="3" name="Text Placeholder 2"/>
          <p:cNvSpPr>
            <a:spLocks noGrp="1"/>
          </p:cNvSpPr>
          <p:nvPr>
            <p:ph type="body" sz="quarter" idx="13"/>
          </p:nvPr>
        </p:nvSpPr>
        <p:spPr/>
        <p:txBody>
          <a:bodyPr/>
          <a:lstStyle/>
          <a:p>
            <a:r>
              <a:rPr lang="en-US" sz="2400" dirty="0" smtClean="0">
                <a:latin typeface="+mn-lt"/>
              </a:rPr>
              <a:t>Crop and government payments are split in the same ratio.</a:t>
            </a:r>
          </a:p>
          <a:p>
            <a:r>
              <a:rPr lang="en-US" sz="2400" dirty="0" smtClean="0">
                <a:latin typeface="+mn-lt"/>
              </a:rPr>
              <a:t>All terms are negotiable.</a:t>
            </a:r>
          </a:p>
          <a:p>
            <a:r>
              <a:rPr lang="en-US" sz="2400" dirty="0" smtClean="0">
                <a:latin typeface="+mn-lt"/>
              </a:rPr>
              <a:t>One party may desire to take a larger percentage of the government payment where the government payment is stable and the crop profit is more variable.  </a:t>
            </a:r>
            <a:endParaRPr lang="en-US" sz="2400" dirty="0">
              <a:latin typeface="+mn-lt"/>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Key Clauses to Negotiate</a:t>
            </a:r>
            <a:endParaRPr lang="en-US" dirty="0">
              <a:latin typeface="+mj-lt"/>
            </a:endParaRPr>
          </a:p>
        </p:txBody>
      </p:sp>
      <p:sp>
        <p:nvSpPr>
          <p:cNvPr id="3" name="Text Placeholder 2"/>
          <p:cNvSpPr>
            <a:spLocks noGrp="1"/>
          </p:cNvSpPr>
          <p:nvPr>
            <p:ph type="body" sz="quarter" idx="13"/>
          </p:nvPr>
        </p:nvSpPr>
        <p:spPr/>
        <p:txBody>
          <a:bodyPr/>
          <a:lstStyle/>
          <a:p>
            <a:r>
              <a:rPr lang="en-US" sz="2000" dirty="0" smtClean="0">
                <a:latin typeface="+mn-lt"/>
              </a:rPr>
              <a:t>Good husbandry</a:t>
            </a:r>
          </a:p>
          <a:p>
            <a:pPr lvl="1">
              <a:buFont typeface="Wingdings" pitchFamily="2" charset="2"/>
              <a:buChar char="§"/>
            </a:pPr>
            <a:r>
              <a:rPr lang="en-US" sz="2000" dirty="0" smtClean="0">
                <a:latin typeface="+mn-lt"/>
              </a:rPr>
              <a:t>Landlord should ensure the lease includes a provision requiring the tenant farm in a good and husbandlike manner.  </a:t>
            </a:r>
          </a:p>
          <a:p>
            <a:pPr lvl="1">
              <a:buFont typeface="Wingdings" pitchFamily="2" charset="2"/>
              <a:buChar char="§"/>
            </a:pPr>
            <a:r>
              <a:rPr lang="en-US" sz="2000" dirty="0" smtClean="0">
                <a:latin typeface="+mn-lt"/>
              </a:rPr>
              <a:t>Allows the landlord to enter the land and care for the crops appropriately in the event the tenant fails to do so.</a:t>
            </a:r>
          </a:p>
          <a:p>
            <a:pPr lvl="1">
              <a:buNone/>
            </a:pPr>
            <a:endParaRPr lang="en-US" sz="2000" dirty="0" smtClean="0">
              <a:latin typeface="+mn-lt"/>
            </a:endParaRPr>
          </a:p>
          <a:p>
            <a:pPr marL="0" lvl="1" indent="457200">
              <a:buFont typeface="Arial" pitchFamily="34" charset="0"/>
              <a:buChar char="•"/>
            </a:pPr>
            <a:r>
              <a:rPr lang="en-US" sz="2000" dirty="0" smtClean="0">
                <a:latin typeface="+mn-lt"/>
              </a:rPr>
              <a:t>Environmental Clause</a:t>
            </a:r>
          </a:p>
          <a:p>
            <a:pPr marL="400050" lvl="2" indent="457200">
              <a:buFont typeface="Wingdings" pitchFamily="2" charset="2"/>
              <a:buChar char="§"/>
            </a:pPr>
            <a:r>
              <a:rPr lang="en-US" sz="2000" dirty="0" smtClean="0">
                <a:latin typeface="+mn-lt"/>
              </a:rPr>
              <a:t>The landlord confirms the property does not have any 		</a:t>
            </a:r>
            <a:r>
              <a:rPr lang="en-US" sz="2000" smtClean="0">
                <a:latin typeface="+mn-lt"/>
              </a:rPr>
              <a:t>	environmental </a:t>
            </a:r>
            <a:r>
              <a:rPr lang="en-US" sz="2000" dirty="0" smtClean="0">
                <a:latin typeface="+mn-lt"/>
              </a:rPr>
              <a:t>concerns while the tenant agrees to </a:t>
            </a:r>
            <a:r>
              <a:rPr lang="en-US" sz="2000" smtClean="0">
                <a:latin typeface="+mn-lt"/>
              </a:rPr>
              <a:t>follow 		any and </a:t>
            </a:r>
            <a:r>
              <a:rPr lang="en-US" sz="2000" dirty="0" smtClean="0">
                <a:latin typeface="+mn-lt"/>
              </a:rPr>
              <a:t>all environmental laws.	</a:t>
            </a:r>
            <a:endParaRPr lang="en-US" sz="2000" dirty="0">
              <a:latin typeface="+mn-lt"/>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NEGOTIATING AN EQUITABLE CROP SHARE AGREEMENT </a:t>
            </a:r>
            <a:br>
              <a:rPr lang="en-US" dirty="0" smtClean="0"/>
            </a:br>
            <a:r>
              <a:rPr lang="en-US" sz="3600" dirty="0" smtClean="0"/>
              <a:t>(Material and Nonmaterial Participation)</a:t>
            </a:r>
            <a:endParaRPr lang="en-US" sz="3600"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3"/>
          </p:nvPr>
        </p:nvSpPr>
        <p:spPr/>
        <p:txBody>
          <a:bodyPr/>
          <a:lstStyle/>
          <a:p>
            <a:r>
              <a:rPr lang="en-US" sz="2400" dirty="0" smtClean="0">
                <a:latin typeface="+mn-lt"/>
              </a:rPr>
              <a:t>Indemnification clause</a:t>
            </a:r>
          </a:p>
          <a:p>
            <a:pPr lvl="1">
              <a:buFont typeface="Wingdings" pitchFamily="2" charset="2"/>
              <a:buChar char="§"/>
            </a:pPr>
            <a:r>
              <a:rPr lang="en-US" sz="2400" dirty="0" smtClean="0">
                <a:latin typeface="+mn-lt"/>
              </a:rPr>
              <a:t>Lease should specify who is responsible for accident which occur on the farm and the party responsible will indemnify the other.</a:t>
            </a:r>
          </a:p>
          <a:p>
            <a:pPr lvl="1">
              <a:buFont typeface="Wingdings" pitchFamily="2" charset="2"/>
              <a:buChar char="§"/>
            </a:pPr>
            <a:r>
              <a:rPr lang="en-US" sz="2400" dirty="0" smtClean="0">
                <a:latin typeface="+mn-lt"/>
              </a:rPr>
              <a:t>Clause should also provide who is responsible for maintaining insurance.</a:t>
            </a:r>
          </a:p>
          <a:p>
            <a:pPr marL="344488" lvl="1" indent="-344488">
              <a:buFont typeface="Arial" pitchFamily="34" charset="0"/>
              <a:buChar char="•"/>
            </a:pPr>
            <a:r>
              <a:rPr lang="en-US" sz="2400" dirty="0" smtClean="0">
                <a:latin typeface="+mn-lt"/>
              </a:rPr>
              <a:t>Responsibility for building maintenance</a:t>
            </a:r>
          </a:p>
          <a:p>
            <a:pPr marL="744538" lvl="2" indent="-344488">
              <a:buFont typeface="Wingdings" pitchFamily="2" charset="2"/>
              <a:buChar char="§"/>
            </a:pPr>
            <a:r>
              <a:rPr lang="en-US" sz="2400" dirty="0" smtClean="0">
                <a:latin typeface="+mn-lt"/>
              </a:rPr>
              <a:t>Tenant should request a provision requiring reimbursement if the tenant incurs cost in maintaining and improving buildings.</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3"/>
          </p:nvPr>
        </p:nvSpPr>
        <p:spPr/>
        <p:txBody>
          <a:bodyPr/>
          <a:lstStyle/>
          <a:p>
            <a:r>
              <a:rPr lang="en-US" sz="2400" dirty="0" smtClean="0">
                <a:latin typeface="+mn-lt"/>
              </a:rPr>
              <a:t>Removal of personal property</a:t>
            </a:r>
          </a:p>
          <a:p>
            <a:pPr lvl="1">
              <a:buFont typeface="Wingdings" pitchFamily="2" charset="2"/>
              <a:buChar char="§"/>
            </a:pPr>
            <a:r>
              <a:rPr lang="en-US" sz="2400" dirty="0" smtClean="0">
                <a:latin typeface="+mn-lt"/>
              </a:rPr>
              <a:t>Parties should agree on a time frame for the tenant to remove all personal property.</a:t>
            </a:r>
          </a:p>
          <a:p>
            <a:pPr marL="0" lvl="1" indent="0">
              <a:buNone/>
            </a:pPr>
            <a:endParaRPr lang="en-US" sz="2400" dirty="0" smtClean="0">
              <a:latin typeface="+mn-lt"/>
            </a:endParaRPr>
          </a:p>
          <a:p>
            <a:pPr marL="0" lvl="1" indent="0">
              <a:buFont typeface="Arial" pitchFamily="34" charset="0"/>
              <a:buChar char="•"/>
            </a:pPr>
            <a:r>
              <a:rPr lang="en-US" sz="2400" dirty="0" smtClean="0">
                <a:latin typeface="+mn-lt"/>
              </a:rPr>
              <a:t> 	Permanent improvement</a:t>
            </a:r>
          </a:p>
          <a:p>
            <a:pPr marL="857250" lvl="3" indent="-396875">
              <a:buFont typeface="Wingdings" pitchFamily="2" charset="2"/>
              <a:buChar char="§"/>
            </a:pPr>
            <a:r>
              <a:rPr lang="en-US" sz="2400" dirty="0" smtClean="0">
                <a:latin typeface="+mn-lt"/>
              </a:rPr>
              <a:t>Generally a tenant is not entitled to compensation of permanent improvements.  </a:t>
            </a:r>
          </a:p>
          <a:p>
            <a:pPr marL="857250" lvl="3" indent="-396875">
              <a:buFont typeface="Wingdings" pitchFamily="2" charset="2"/>
              <a:buChar char="§"/>
            </a:pPr>
            <a:r>
              <a:rPr lang="en-US" sz="2400" dirty="0" smtClean="0">
                <a:latin typeface="+mn-lt"/>
              </a:rPr>
              <a:t>Tenant is also not entitled to remove the permanent improvement.</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3"/>
          </p:nvPr>
        </p:nvSpPr>
        <p:spPr/>
        <p:txBody>
          <a:bodyPr/>
          <a:lstStyle/>
          <a:p>
            <a:r>
              <a:rPr lang="en-US" sz="2200" dirty="0" smtClean="0">
                <a:latin typeface="+mn-lt"/>
              </a:rPr>
              <a:t>Above ground plants</a:t>
            </a:r>
          </a:p>
          <a:p>
            <a:pPr lvl="1">
              <a:buFont typeface="Wingdings" pitchFamily="2" charset="2"/>
              <a:buChar char="§"/>
            </a:pPr>
            <a:r>
              <a:rPr lang="en-US" sz="2200" dirty="0" smtClean="0">
                <a:latin typeface="+mn-lt"/>
              </a:rPr>
              <a:t>Iowa law provides the tenant is entitled to any part of the above ground plant associated with the crop.</a:t>
            </a:r>
          </a:p>
          <a:p>
            <a:pPr marL="398463" lvl="1" indent="-398463">
              <a:buFont typeface="Arial" pitchFamily="34" charset="0"/>
              <a:buChar char="•"/>
            </a:pPr>
            <a:r>
              <a:rPr lang="en-US" sz="2200" dirty="0" smtClean="0">
                <a:latin typeface="+mn-lt"/>
              </a:rPr>
              <a:t>Contractual lien</a:t>
            </a:r>
          </a:p>
          <a:p>
            <a:pPr marL="798513" lvl="2" indent="-398463">
              <a:buFont typeface="Wingdings" pitchFamily="2" charset="2"/>
              <a:buChar char="§"/>
            </a:pPr>
            <a:r>
              <a:rPr lang="en-US" sz="2200" dirty="0" smtClean="0">
                <a:latin typeface="+mn-lt"/>
              </a:rPr>
              <a:t>Landlord can obtain a statutory lien against all crop grown on the leased property plus the tenant’s non-exempt personal property used or kept on the leased property.</a:t>
            </a:r>
          </a:p>
          <a:p>
            <a:pPr marL="798513" lvl="2" indent="-398463">
              <a:buFont typeface="Wingdings" pitchFamily="2" charset="2"/>
              <a:buChar char="§"/>
            </a:pPr>
            <a:r>
              <a:rPr lang="en-US" sz="2200" dirty="0" smtClean="0">
                <a:latin typeface="+mn-lt"/>
              </a:rPr>
              <a:t>Landlord may want to extend his/her statutory lien beyond the crops grown on the leased land and attach to the tenant’s exempt property.</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quarter" idx="13"/>
          </p:nvPr>
        </p:nvSpPr>
        <p:spPr/>
        <p:txBody>
          <a:bodyPr/>
          <a:lstStyle/>
          <a:p>
            <a:r>
              <a:rPr lang="en-US" sz="2400" dirty="0" smtClean="0">
                <a:latin typeface="+mn-lt"/>
              </a:rPr>
              <a:t>Changes to lease in writing</a:t>
            </a:r>
          </a:p>
          <a:p>
            <a:pPr lvl="1">
              <a:buFont typeface="Wingdings" pitchFamily="2" charset="2"/>
              <a:buChar char="§"/>
            </a:pPr>
            <a:r>
              <a:rPr lang="en-US" sz="2400" dirty="0" smtClean="0">
                <a:latin typeface="+mn-lt"/>
              </a:rPr>
              <a:t>Amendment should be in writing to ensure the parties adequately understand and approve of the changes.  </a:t>
            </a: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Conclusion</a:t>
            </a:r>
            <a:endParaRPr lang="en-US" dirty="0">
              <a:latin typeface="+mj-lt"/>
            </a:endParaRPr>
          </a:p>
        </p:txBody>
      </p:sp>
      <p:sp>
        <p:nvSpPr>
          <p:cNvPr id="3" name="Text Placeholder 2"/>
          <p:cNvSpPr>
            <a:spLocks noGrp="1"/>
          </p:cNvSpPr>
          <p:nvPr>
            <p:ph type="body" sz="quarter" idx="13"/>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Legal Aspects and Government Farm Program Requirements </a:t>
            </a:r>
            <a:r>
              <a:rPr lang="en-US" dirty="0" smtClean="0"/>
              <a:t>	</a:t>
            </a:r>
            <a:endParaRPr lang="en-US" dirty="0"/>
          </a:p>
        </p:txBody>
      </p:sp>
      <p:sp>
        <p:nvSpPr>
          <p:cNvPr id="3" name="Content Placeholder 2"/>
          <p:cNvSpPr>
            <a:spLocks noGrp="1"/>
          </p:cNvSpPr>
          <p:nvPr>
            <p:ph type="body" sz="quarter" idx="13"/>
          </p:nvPr>
        </p:nvSpPr>
        <p:spPr/>
        <p:txBody>
          <a:bodyPr>
            <a:normAutofit fontScale="92500" lnSpcReduction="10000"/>
          </a:bodyPr>
          <a:lstStyle/>
          <a:p>
            <a:pPr>
              <a:buNone/>
            </a:pPr>
            <a:r>
              <a:rPr lang="en-US" sz="3000" dirty="0" smtClean="0">
                <a:latin typeface="+mn-lt"/>
              </a:rPr>
              <a:t>Legal Aspects:</a:t>
            </a:r>
          </a:p>
          <a:p>
            <a:r>
              <a:rPr lang="en-US" sz="2800" smtClean="0">
                <a:latin typeface="+mn-lt"/>
              </a:rPr>
              <a:t>Crop share </a:t>
            </a:r>
            <a:r>
              <a:rPr lang="en-US" sz="2800" dirty="0" smtClean="0">
                <a:latin typeface="+mn-lt"/>
              </a:rPr>
              <a:t>agreements should be in writing to properly record the terms, conditions and agreements between the landlord and tenant.  </a:t>
            </a:r>
          </a:p>
          <a:p>
            <a:r>
              <a:rPr lang="en-US" sz="2800" dirty="0" smtClean="0">
                <a:latin typeface="+mn-lt"/>
              </a:rPr>
              <a:t>Crop-share agreements that exceed one year are required to be in writing under Iowa’s statute of frauds rules. (Iowa Code §622.32(4))</a:t>
            </a:r>
          </a:p>
          <a:p>
            <a:r>
              <a:rPr lang="en-US" sz="2800" dirty="0" smtClean="0">
                <a:latin typeface="+mn-lt"/>
              </a:rPr>
              <a:t>A written lease will help protect either party if the deal goes bad.</a:t>
            </a:r>
          </a:p>
          <a:p>
            <a:r>
              <a:rPr lang="en-US" sz="2800" dirty="0" smtClean="0">
                <a:latin typeface="+mn-lt"/>
              </a:rPr>
              <a:t>A lease must be recorded if it exceeds five years.</a:t>
            </a:r>
            <a:endParaRPr lang="en-US" sz="2800" dirty="0">
              <a:latin typeface="+mn-lt"/>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Government Farm Program Requirements</a:t>
            </a:r>
            <a:endParaRPr lang="en-US" dirty="0">
              <a:latin typeface="+mj-lt"/>
            </a:endParaRPr>
          </a:p>
        </p:txBody>
      </p:sp>
      <p:sp>
        <p:nvSpPr>
          <p:cNvPr id="3" name="Content Placeholder 2"/>
          <p:cNvSpPr>
            <a:spLocks noGrp="1"/>
          </p:cNvSpPr>
          <p:nvPr>
            <p:ph type="body" sz="quarter" idx="13"/>
          </p:nvPr>
        </p:nvSpPr>
        <p:spPr>
          <a:xfrm>
            <a:off x="457200" y="1600200"/>
            <a:ext cx="7418388" cy="4394200"/>
          </a:xfrm>
        </p:spPr>
        <p:txBody>
          <a:bodyPr>
            <a:noAutofit/>
          </a:bodyPr>
          <a:lstStyle/>
          <a:p>
            <a:r>
              <a:rPr lang="en-US" sz="2400" dirty="0" smtClean="0">
                <a:latin typeface="+mn-lt"/>
              </a:rPr>
              <a:t>A landlord’s and tenant’s eligibility in farm programs may be affected by the type of lease.  </a:t>
            </a:r>
          </a:p>
          <a:p>
            <a:r>
              <a:rPr lang="en-US" sz="2400" dirty="0" smtClean="0">
                <a:latin typeface="+mn-lt"/>
              </a:rPr>
              <a:t>Person must be “actively engaged in farming” to be eligible for most farm programs and the one payment limit. </a:t>
            </a:r>
          </a:p>
          <a:p>
            <a:r>
              <a:rPr lang="en-US" sz="2400" dirty="0" smtClean="0">
                <a:latin typeface="+mn-lt"/>
              </a:rPr>
              <a:t> A tenant almost always qualifies through contribution of capital, equipment and personal labor and management.  </a:t>
            </a:r>
          </a:p>
          <a:p>
            <a:r>
              <a:rPr lang="en-US" sz="2400" dirty="0" smtClean="0">
                <a:latin typeface="+mn-lt"/>
              </a:rPr>
              <a:t>Landlord may qualify if he or she can prove the contribution is significant and directly related to the potential profits and losses of the operation.  </a:t>
            </a:r>
            <a:endParaRPr lang="en-US" sz="2400" dirty="0">
              <a:latin typeface="+mn-lt"/>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j-lt"/>
              </a:rPr>
              <a:t>Sample Worksheets Calculations, Forms and Real World Examples</a:t>
            </a:r>
            <a:endParaRPr lang="en-US" dirty="0">
              <a:latin typeface="+mj-lt"/>
            </a:endParaRPr>
          </a:p>
        </p:txBody>
      </p:sp>
      <p:sp>
        <p:nvSpPr>
          <p:cNvPr id="3" name="Content Placeholder 2"/>
          <p:cNvSpPr>
            <a:spLocks noGrp="1"/>
          </p:cNvSpPr>
          <p:nvPr>
            <p:ph type="body" sz="quarter" idx="13"/>
          </p:nvPr>
        </p:nvSpPr>
        <p:spPr/>
        <p:txBody>
          <a:bodyPr>
            <a:normAutofit/>
          </a:bodyPr>
          <a:lstStyle/>
          <a:p>
            <a:pPr>
              <a:buNone/>
            </a:pPr>
            <a:r>
              <a:rPr lang="en-US" dirty="0" smtClean="0"/>
              <a:t>	</a:t>
            </a:r>
            <a:r>
              <a:rPr lang="en-US" sz="2400" dirty="0" smtClean="0">
                <a:latin typeface="+mn-lt"/>
              </a:rPr>
              <a:t>Under a basic equitable crop share, landlord and tenant split the profits from the crop according to the percentage of their respective inputs.  </a:t>
            </a:r>
          </a:p>
          <a:p>
            <a:pPr>
              <a:buNone/>
            </a:pPr>
            <a:r>
              <a:rPr lang="en-US" sz="2400" u="sng" dirty="0" smtClean="0">
                <a:latin typeface="+mn-lt"/>
              </a:rPr>
              <a:t>Contribution Approach:</a:t>
            </a:r>
            <a:r>
              <a:rPr lang="en-US" sz="2400" dirty="0" smtClean="0">
                <a:latin typeface="+mn-lt"/>
              </a:rPr>
              <a:t>  First, the parties determine the percentage of their respective contributions, excluding “yield increasing inputs”.  Second, the landlord and tenant split the crops, other profits, and “yield increasing inputs” according to their respective contribution percentage.  </a:t>
            </a:r>
            <a:endParaRPr lang="en-US" sz="2400" u="sng" dirty="0">
              <a:latin typeface="+mn-lt"/>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
          </a:xfrm>
        </p:spPr>
        <p:txBody>
          <a:bodyPr>
            <a:normAutofit fontScale="90000"/>
          </a:bodyPr>
          <a:lstStyle/>
          <a:p>
            <a:endParaRPr lang="en-US" dirty="0"/>
          </a:p>
        </p:txBody>
      </p:sp>
      <p:sp>
        <p:nvSpPr>
          <p:cNvPr id="3" name="Content Placeholder 2"/>
          <p:cNvSpPr>
            <a:spLocks noGrp="1"/>
          </p:cNvSpPr>
          <p:nvPr>
            <p:ph type="body" sz="quarter" idx="13"/>
          </p:nvPr>
        </p:nvSpPr>
        <p:spPr>
          <a:xfrm>
            <a:off x="533400" y="1676400"/>
            <a:ext cx="8229600" cy="4602163"/>
          </a:xfrm>
        </p:spPr>
        <p:txBody>
          <a:bodyPr>
            <a:normAutofit/>
          </a:bodyPr>
          <a:lstStyle/>
          <a:p>
            <a:pPr>
              <a:buNone/>
            </a:pPr>
            <a:r>
              <a:rPr lang="en-US" sz="2400" u="sng" dirty="0" smtClean="0">
                <a:latin typeface="+mn-lt"/>
              </a:rPr>
              <a:t>Desired Share Approach: </a:t>
            </a:r>
            <a:r>
              <a:rPr lang="en-US" sz="2400" dirty="0" smtClean="0">
                <a:latin typeface="+mn-lt"/>
              </a:rPr>
              <a:t> The parties first agree to a crop share percentage and then adjust their contributions according to the crop-share percentage.  The result should be the same no matter which crop share determination is used.</a:t>
            </a:r>
          </a:p>
          <a:p>
            <a:endParaRPr lang="en-US" u="sng" dirty="0" smtClean="0"/>
          </a:p>
          <a:p>
            <a:pPr>
              <a:buNone/>
            </a:pPr>
            <a:endParaRPr lang="en-US" u="sng"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3"/>
          </p:nvPr>
        </p:nvSpPr>
        <p:spPr/>
        <p:txBody>
          <a:bodyPr/>
          <a:lstStyle/>
          <a:p>
            <a:r>
              <a:rPr lang="en-US" sz="2400" b="1" dirty="0" smtClean="0"/>
              <a:t>Contributions</a:t>
            </a:r>
          </a:p>
          <a:p>
            <a:pPr lvl="1">
              <a:buFont typeface="Wingdings" pitchFamily="2" charset="2"/>
              <a:buChar char="§"/>
            </a:pPr>
            <a:r>
              <a:rPr lang="en-US" sz="2400" dirty="0" smtClean="0"/>
              <a:t>Land and Quota/Base Rental Value:  value of the land should be based solely on the productivity of the land.  Cash rent value of the land or rent to value ratio can be used.  A rent-to-value ratio is figured by multiplying the land value by an opportunity interest rate (e.g. cash rent/market value).</a:t>
            </a:r>
            <a:endParaRPr lang="en-US" sz="2400" dirty="0"/>
          </a:p>
        </p:txBody>
      </p:sp>
      <p:sp>
        <p:nvSpPr>
          <p:cNvPr id="4" name="Footer Placeholder 3"/>
          <p:cNvSpPr>
            <a:spLocks noGrp="1"/>
          </p:cNvSpPr>
          <p:nvPr>
            <p:ph type="ftr" sz="quarter" idx="11"/>
          </p:nvPr>
        </p:nvSpPr>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type="body" sz="quarter" idx="13"/>
          </p:nvPr>
        </p:nvSpPr>
        <p:spPr>
          <a:xfrm>
            <a:off x="457200" y="1600200"/>
            <a:ext cx="8229600" cy="4525963"/>
          </a:xfrm>
        </p:spPr>
        <p:txBody>
          <a:bodyPr>
            <a:noAutofit/>
          </a:bodyPr>
          <a:lstStyle/>
          <a:p>
            <a:pPr>
              <a:buNone/>
            </a:pPr>
            <a:r>
              <a:rPr lang="en-US" sz="2400" b="1" dirty="0" smtClean="0">
                <a:latin typeface="+mn-lt"/>
              </a:rPr>
              <a:t>Irrigation Facilities, Buildings and Grain Storage</a:t>
            </a:r>
          </a:p>
          <a:p>
            <a:r>
              <a:rPr lang="en-US" sz="2400" dirty="0" smtClean="0">
                <a:latin typeface="+mn-lt"/>
              </a:rPr>
              <a:t>Should be valued independently of each other.</a:t>
            </a:r>
          </a:p>
          <a:p>
            <a:r>
              <a:rPr lang="en-US" sz="2400" u="sng" dirty="0" smtClean="0">
                <a:latin typeface="+mn-lt"/>
              </a:rPr>
              <a:t>Irrigation facilities:</a:t>
            </a:r>
            <a:r>
              <a:rPr lang="en-US" sz="2400" dirty="0" smtClean="0">
                <a:latin typeface="+mn-lt"/>
              </a:rPr>
              <a:t> valued similar to machinery and equipment taking into consideration the annual depreciation, interest, repairs, taxes and insurance.</a:t>
            </a:r>
          </a:p>
          <a:p>
            <a:r>
              <a:rPr lang="en-US" sz="2400" u="sng" dirty="0" smtClean="0">
                <a:latin typeface="+mn-lt"/>
              </a:rPr>
              <a:t>Buildings:</a:t>
            </a:r>
            <a:r>
              <a:rPr lang="en-US" sz="2400" dirty="0" smtClean="0">
                <a:latin typeface="+mn-lt"/>
              </a:rPr>
              <a:t> valued by the depreciation, interest, repairs, taxes and insurance on the building.  Or, a fair market rental value can be used.  </a:t>
            </a:r>
          </a:p>
          <a:p>
            <a:r>
              <a:rPr lang="en-US" sz="2400" u="sng" dirty="0" smtClean="0">
                <a:latin typeface="+mn-lt"/>
              </a:rPr>
              <a:t>Grain Storage:</a:t>
            </a:r>
            <a:r>
              <a:rPr lang="en-US" sz="2400" dirty="0" smtClean="0">
                <a:latin typeface="+mn-lt"/>
              </a:rPr>
              <a:t> valued as other buildings through the cost of depreciation, interest, repairs, taxes and insurance.  Or the rate of the cost of grain storage at the local elevator.</a:t>
            </a:r>
            <a:endParaRPr lang="en-US" sz="2400" dirty="0">
              <a:latin typeface="+mn-lt"/>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type="body" sz="quarter" idx="13"/>
          </p:nvPr>
        </p:nvSpPr>
        <p:spPr/>
        <p:txBody>
          <a:bodyPr/>
          <a:lstStyle/>
          <a:p>
            <a:pPr>
              <a:buNone/>
            </a:pPr>
            <a:r>
              <a:rPr lang="en-US" sz="2400" b="1" dirty="0" smtClean="0">
                <a:latin typeface="+mn-lt"/>
              </a:rPr>
              <a:t>Depreciation/Interest and Operating Costs</a:t>
            </a:r>
          </a:p>
          <a:p>
            <a:r>
              <a:rPr lang="en-US" sz="2400" dirty="0" smtClean="0">
                <a:latin typeface="+mn-lt"/>
              </a:rPr>
              <a:t>Machinery and equipment value is based on an average value of current machinery and equipment rather than new value.</a:t>
            </a:r>
          </a:p>
          <a:p>
            <a:r>
              <a:rPr lang="en-US" sz="2400" dirty="0" smtClean="0">
                <a:latin typeface="+mn-lt"/>
              </a:rPr>
              <a:t>The value of machinery and equipment includes the depreciation, taxes, insurance and interest.  </a:t>
            </a:r>
            <a:endParaRPr lang="en-US" sz="2400" dirty="0">
              <a:latin typeface="+mn-lt"/>
            </a:endParaRPr>
          </a:p>
        </p:txBody>
      </p:sp>
      <p:sp>
        <p:nvSpPr>
          <p:cNvPr id="4" name="Footer Placeholder 3"/>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DM PowerPoint">
  <a:themeElements>
    <a:clrScheme name="Custom 2">
      <a:dk1>
        <a:srgbClr val="4E4C4E"/>
      </a:dk1>
      <a:lt1>
        <a:sysClr val="window" lastClr="FFFFFF"/>
      </a:lt1>
      <a:dk2>
        <a:srgbClr val="354451"/>
      </a:dk2>
      <a:lt2>
        <a:srgbClr val="C0C1BF"/>
      </a:lt2>
      <a:accent1>
        <a:srgbClr val="487470"/>
      </a:accent1>
      <a:accent2>
        <a:srgbClr val="354451"/>
      </a:accent2>
      <a:accent3>
        <a:srgbClr val="65884C"/>
      </a:accent3>
      <a:accent4>
        <a:srgbClr val="866848"/>
      </a:accent4>
      <a:accent5>
        <a:srgbClr val="414E34"/>
      </a:accent5>
      <a:accent6>
        <a:srgbClr val="4F2623"/>
      </a:accent6>
      <a:hlink>
        <a:srgbClr val="3C3C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1085</Words>
  <Application>Microsoft Office PowerPoint</Application>
  <PresentationFormat>On-screen Show (4:3)</PresentationFormat>
  <Paragraphs>80</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LDM PowerPoint</vt:lpstr>
      <vt:lpstr>PowerPoint Presentation</vt:lpstr>
      <vt:lpstr>NEGOTIATING AN EQUITABLE CROP SHARE AGREEMENT  (Material and Nonmaterial Participation)</vt:lpstr>
      <vt:lpstr>Legal Aspects and Government Farm Program Requirements  </vt:lpstr>
      <vt:lpstr>Government Farm Program Requirements</vt:lpstr>
      <vt:lpstr>Sample Worksheets Calculations, Forms and Real World Examples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TAX ASPECT TO CONSIDER </vt:lpstr>
      <vt:lpstr>PowerPoint Presentation</vt:lpstr>
      <vt:lpstr>PowerPoint Presentation</vt:lpstr>
      <vt:lpstr>Tenant/Landowner share ratio </vt:lpstr>
      <vt:lpstr>Splitting Crop and Government Payments</vt:lpstr>
      <vt:lpstr>Key Clauses to Negotiate</vt:lpstr>
      <vt:lpstr>PowerPoint Presentation</vt:lpstr>
      <vt:lpstr>PowerPoint Presentation</vt:lpstr>
      <vt:lpstr>PowerPoint Presentation</vt:lpstr>
      <vt:lpstr>PowerPoint Presentation</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